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0F140095-28FB-4D1F-94FE-1F829AE8AA6B}"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140095-28FB-4D1F-94FE-1F829AE8AA6B}"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140095-28FB-4D1F-94FE-1F829AE8AA6B}"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0F140095-28FB-4D1F-94FE-1F829AE8AA6B}"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140095-28FB-4D1F-94FE-1F829AE8AA6B}"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0F140095-28FB-4D1F-94FE-1F829AE8AA6B}"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0F140095-28FB-4D1F-94FE-1F829AE8AA6B}" type="datetimeFigureOut">
              <a:rPr lang="ar-IQ" smtClean="0"/>
              <a:t>09/02/1440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0F140095-28FB-4D1F-94FE-1F829AE8AA6B}" type="datetimeFigureOut">
              <a:rPr lang="ar-IQ" smtClean="0"/>
              <a:t>09/02/1440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140095-28FB-4D1F-94FE-1F829AE8AA6B}" type="datetimeFigureOut">
              <a:rPr lang="ar-IQ" smtClean="0"/>
              <a:t>09/02/1440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0095-28FB-4D1F-94FE-1F829AE8AA6B}"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140095-28FB-4D1F-94FE-1F829AE8AA6B}"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D8CD083-7CBF-4FC4-B3A2-88339BE28870}"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140095-28FB-4D1F-94FE-1F829AE8AA6B}" type="datetimeFigureOut">
              <a:rPr lang="ar-IQ" smtClean="0"/>
              <a:t>09/02/1440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8CD083-7CBF-4FC4-B3A2-88339BE28870}"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r"/>
            <a:r>
              <a:rPr lang="ar-SA" sz="2400" dirty="0"/>
              <a:t>من كل النقاط التي يمكن الحصول عليها، لذلك نقوم بتقدير خط الانحدار ونطلق عليه خط الانحدار المقدر ومعادلته:</a:t>
            </a:r>
            <a:r>
              <a:rPr lang="en-US" sz="2400" dirty="0"/>
              <a:t/>
            </a:r>
            <a:br>
              <a:rPr lang="en-US" sz="2400" dirty="0"/>
            </a:br>
            <a:r>
              <a:rPr lang="en-US" sz="2400" dirty="0" smtClean="0"/>
              <a:t>y=B</a:t>
            </a:r>
            <a:r>
              <a:rPr lang="en-US" sz="2400" baseline="-25000" dirty="0" smtClean="0"/>
              <a:t>0</a:t>
            </a:r>
            <a:r>
              <a:rPr lang="en-US" sz="2400" dirty="0" smtClean="0"/>
              <a:t>+B</a:t>
            </a:r>
            <a:r>
              <a:rPr lang="en-US" sz="2400" baseline="-25000" dirty="0" smtClean="0"/>
              <a:t>1</a:t>
            </a:r>
            <a:r>
              <a:rPr lang="en-US" sz="2400" dirty="0" smtClean="0"/>
              <a:t>x+e                                                                                         </a:t>
            </a:r>
            <a:endParaRPr lang="ar-IQ" sz="2400" dirty="0"/>
          </a:p>
        </p:txBody>
      </p:sp>
      <p:sp>
        <p:nvSpPr>
          <p:cNvPr id="3" name="Subtitle 2"/>
          <p:cNvSpPr>
            <a:spLocks noGrp="1"/>
          </p:cNvSpPr>
          <p:nvPr>
            <p:ph type="subTitle" idx="1"/>
          </p:nvPr>
        </p:nvSpPr>
        <p:spPr/>
        <p:txBody>
          <a:bodyPr/>
          <a:lstStyle/>
          <a:p>
            <a:r>
              <a:rPr lang="ar-SA" dirty="0"/>
              <a:t>2. فروض النموذج </a:t>
            </a:r>
            <a:r>
              <a:rPr lang="en-US" dirty="0"/>
              <a:t>Assumptions of the model</a:t>
            </a:r>
            <a:endParaRPr lang="en-US" b="1"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500042"/>
            <a:ext cx="8229600" cy="1143000"/>
          </a:xfrm>
        </p:spPr>
        <p:txBody>
          <a:bodyPr>
            <a:normAutofit/>
          </a:bodyPr>
          <a:lstStyle/>
          <a:p>
            <a:r>
              <a:rPr lang="ar-SA" dirty="0"/>
              <a:t> </a:t>
            </a:r>
            <a:r>
              <a:rPr lang="ar-SA" sz="2200" dirty="0"/>
              <a:t>لكي يكون نموذج الانحدار الخطي البسيط قابلا للتقدير يتوجب توفر الفروض التالية:</a:t>
            </a:r>
            <a:r>
              <a:rPr lang="en-US" sz="2200" dirty="0"/>
              <a:t/>
            </a:r>
            <a:br>
              <a:rPr lang="en-US" sz="2200" dirty="0"/>
            </a:br>
            <a:r>
              <a:rPr lang="en-US" sz="2200" b="1" dirty="0"/>
              <a:t>(</a:t>
            </a:r>
            <a:r>
              <a:rPr lang="en-US" sz="2200" b="1" dirty="0" err="1"/>
              <a:t>U</a:t>
            </a:r>
            <a:r>
              <a:rPr lang="en-US" sz="2200" b="1" baseline="-25000" dirty="0" err="1"/>
              <a:t>i</a:t>
            </a:r>
            <a:r>
              <a:rPr lang="en-US" sz="2200" b="1" dirty="0"/>
              <a:t>) </a:t>
            </a:r>
            <a:r>
              <a:rPr lang="ar-SA" sz="2200" b="1" dirty="0"/>
              <a:t>متغير عشوائي حقيقي.</a:t>
            </a:r>
            <a:endParaRPr lang="ar-IQ" sz="2200" dirty="0"/>
          </a:p>
        </p:txBody>
      </p:sp>
      <p:sp>
        <p:nvSpPr>
          <p:cNvPr id="3" name="Content Placeholder 2"/>
          <p:cNvSpPr>
            <a:spLocks noGrp="1"/>
          </p:cNvSpPr>
          <p:nvPr>
            <p:ph idx="1"/>
          </p:nvPr>
        </p:nvSpPr>
        <p:spPr/>
        <p:txBody>
          <a:bodyPr>
            <a:normAutofit fontScale="92500" lnSpcReduction="20000"/>
          </a:bodyPr>
          <a:lstStyle/>
          <a:p>
            <a:r>
              <a:rPr lang="ar-SA" dirty="0"/>
              <a:t>ان هذا الافتراض يعني ان </a:t>
            </a:r>
            <a:r>
              <a:rPr lang="en-US" dirty="0"/>
              <a:t>(</a:t>
            </a:r>
            <a:r>
              <a:rPr lang="en-US" dirty="0" err="1"/>
              <a:t>U</a:t>
            </a:r>
            <a:r>
              <a:rPr lang="en-US" baseline="-25000" dirty="0" err="1"/>
              <a:t>i</a:t>
            </a:r>
            <a:r>
              <a:rPr lang="en-US" dirty="0"/>
              <a:t>)</a:t>
            </a:r>
            <a:r>
              <a:rPr lang="ar-SA" dirty="0"/>
              <a:t> هو متغير حاله حال المتغيرات المستقلة الداخلة في الأنموذج ، الا انه استبعد من الانموذج المراد تقديره ، وهو بذلك يكون مع المتغيرات المستقلة تركيبة خطية تؤثر في المتغير التابع كما في الصيغة </a:t>
            </a:r>
            <a:r>
              <a:rPr lang="en-US" dirty="0"/>
              <a:t>(  )</a:t>
            </a:r>
            <a:r>
              <a:rPr lang="ar-SA" dirty="0"/>
              <a:t> ، من جانب آخر ، فهو عشوائي وكل قيمة يأخذها في اية مدة زمنية ، تعتمد على المصادفة </a:t>
            </a:r>
            <a:r>
              <a:rPr lang="en-US" dirty="0"/>
              <a:t>Depends on chance</a:t>
            </a:r>
            <a:r>
              <a:rPr lang="ar-SA" dirty="0"/>
              <a:t> وذات تأثير متباين على </a:t>
            </a:r>
            <a:r>
              <a:rPr lang="en-US" dirty="0"/>
              <a:t>(Y)</a:t>
            </a:r>
            <a:r>
              <a:rPr lang="ar-SA" dirty="0"/>
              <a:t> او معدوم ولكل مشاهدة. وعندما نقول عشوائي يفترض انه استنزف من أي متغير احتواه ذي تأثير فعال على المتغير التابع </a:t>
            </a:r>
            <a:r>
              <a:rPr lang="en-US" dirty="0"/>
              <a:t>(Y)</a:t>
            </a:r>
            <a:r>
              <a:rPr lang="ar-SA" dirty="0"/>
              <a:t> ، وما يحتويه من متغيرات فإنها جاءت بطريقة غير عمدية ، اما اذا كان تحرك قيم احد او اغلب المتغيرات المحذوفة ، والمجتمعة بافتراض جدلي في </a:t>
            </a:r>
            <a:r>
              <a:rPr lang="en-US" dirty="0"/>
              <a:t>(</a:t>
            </a:r>
            <a:r>
              <a:rPr lang="en-US" dirty="0" err="1"/>
              <a:t>U</a:t>
            </a:r>
            <a:r>
              <a:rPr lang="en-US" baseline="-25000" dirty="0" err="1"/>
              <a:t>i</a:t>
            </a:r>
            <a:r>
              <a:rPr lang="en-US" dirty="0"/>
              <a:t>)</a:t>
            </a:r>
            <a:r>
              <a:rPr lang="ar-SA" dirty="0"/>
              <a:t> ، بنمط منتظم </a:t>
            </a:r>
            <a:r>
              <a:rPr lang="en-US" dirty="0"/>
              <a:t>systematic </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8229600" cy="1143000"/>
          </a:xfrm>
        </p:spPr>
        <p:txBody>
          <a:bodyPr>
            <a:normAutofit/>
          </a:bodyPr>
          <a:lstStyle/>
          <a:p>
            <a:r>
              <a:rPr lang="en-US" sz="2000" dirty="0"/>
              <a:t>pattern</a:t>
            </a:r>
            <a:r>
              <a:rPr lang="ar-SA" sz="2000" dirty="0"/>
              <a:t> في الفترات المختلفة ، فان </a:t>
            </a:r>
            <a:r>
              <a:rPr lang="en-US" sz="2000" dirty="0"/>
              <a:t>(</a:t>
            </a:r>
            <a:r>
              <a:rPr lang="en-US" sz="2000" dirty="0" err="1"/>
              <a:t>U</a:t>
            </a:r>
            <a:r>
              <a:rPr lang="en-US" sz="2000" baseline="-25000" dirty="0" err="1"/>
              <a:t>i</a:t>
            </a:r>
            <a:r>
              <a:rPr lang="en-US" sz="2000" dirty="0"/>
              <a:t>)</a:t>
            </a:r>
            <a:r>
              <a:rPr lang="ar-SA" sz="2000" dirty="0"/>
              <a:t> لا يتمتع بافتراض العشوائية. ومع هذا نقول انه لا توجد </a:t>
            </a:r>
            <a:endParaRPr lang="ar-IQ" sz="2000" dirty="0"/>
          </a:p>
        </p:txBody>
      </p:sp>
      <p:sp>
        <p:nvSpPr>
          <p:cNvPr id="3" name="Content Placeholder 2"/>
          <p:cNvSpPr>
            <a:spLocks noGrp="1"/>
          </p:cNvSpPr>
          <p:nvPr>
            <p:ph idx="1"/>
          </p:nvPr>
        </p:nvSpPr>
        <p:spPr/>
        <p:txBody>
          <a:bodyPr>
            <a:normAutofit fontScale="92500" lnSpcReduction="20000"/>
          </a:bodyPr>
          <a:lstStyle/>
          <a:p>
            <a:r>
              <a:rPr lang="ar-SA" dirty="0"/>
              <a:t>صيغة اختبار عملية لذلك الافتراض لسبب بسيط هو ان </a:t>
            </a:r>
            <a:r>
              <a:rPr lang="en-US" dirty="0"/>
              <a:t>(</a:t>
            </a:r>
            <a:r>
              <a:rPr lang="en-US" dirty="0" err="1"/>
              <a:t>U</a:t>
            </a:r>
            <a:r>
              <a:rPr lang="en-US" baseline="-25000" dirty="0" err="1"/>
              <a:t>i</a:t>
            </a:r>
            <a:r>
              <a:rPr lang="en-US" dirty="0"/>
              <a:t>)</a:t>
            </a:r>
            <a:r>
              <a:rPr lang="ar-SA" dirty="0"/>
              <a:t> غير مشاهد، وحتى عندما يتم تقديره ويصبح رمزه </a:t>
            </a:r>
            <a:r>
              <a:rPr lang="en-US" dirty="0"/>
              <a:t>(</a:t>
            </a:r>
            <a:r>
              <a:rPr lang="en-US" dirty="0" err="1"/>
              <a:t>e</a:t>
            </a:r>
            <a:r>
              <a:rPr lang="en-US" baseline="-25000" dirty="0" err="1"/>
              <a:t>i</a:t>
            </a:r>
            <a:r>
              <a:rPr lang="en-US" dirty="0"/>
              <a:t>)</a:t>
            </a:r>
            <a:r>
              <a:rPr lang="ar-SA" dirty="0"/>
              <a:t> فان هذا التقدير اعتمد على احدى الطرائق المستخدمة في التقدير القائمة على افتراض العشوائية اصلاً، فكيف نستخدم مقدراً بني على افتراض العشوائية لاختبار ان كان هذا المتغير المقدر عشوائياً ام لا. من جانب آخر، فان </a:t>
            </a:r>
            <a:r>
              <a:rPr lang="en-US" dirty="0"/>
              <a:t>(</a:t>
            </a:r>
            <a:r>
              <a:rPr lang="en-US" dirty="0" err="1"/>
              <a:t>U</a:t>
            </a:r>
            <a:r>
              <a:rPr lang="en-US" baseline="-25000" dirty="0" err="1"/>
              <a:t>i</a:t>
            </a:r>
            <a:r>
              <a:rPr lang="en-US" dirty="0"/>
              <a:t>)</a:t>
            </a:r>
            <a:r>
              <a:rPr lang="ar-SA" dirty="0"/>
              <a:t> متغير حقيقي، لما يحتويه من متغيرات هي في الاصل حقيقية </a:t>
            </a:r>
            <a:r>
              <a:rPr lang="en-US" dirty="0"/>
              <a:t>Real</a:t>
            </a:r>
            <a:r>
              <a:rPr lang="ar-SA" dirty="0"/>
              <a:t>، وكان من المفترض ان تنظم للجزء التوضيحي في الانموذج، الا انه لأسباب كثيرة احتواها هذا المتغير تم استبعادها منه، ومن هنا نسلم بأهمية ان يكون </a:t>
            </a:r>
            <a:r>
              <a:rPr lang="en-US" dirty="0"/>
              <a:t>(U)</a:t>
            </a:r>
            <a:r>
              <a:rPr lang="ar-SA" dirty="0"/>
              <a:t> عشوائياً غير منتظم وخالِ من المتغيرات ذات التأثير الفعال على </a:t>
            </a:r>
            <a:r>
              <a:rPr lang="en-US" dirty="0"/>
              <a:t>(Y)</a:t>
            </a:r>
            <a:r>
              <a:rPr lang="ar-SA" dirty="0"/>
              <a:t>. وفي حالة كونه متغيراً مستقلاً غير عشوائي فان هذا يعني تحول العلاقة من علاقة قياسية الى علاقة رياضية.</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ar-SA" sz="3100" b="1" dirty="0"/>
              <a:t>متوسط القيمة المتوقعة للمتغير العشوائي يساوي صفراً.</a:t>
            </a:r>
            <a:r>
              <a:rPr lang="en-US" dirty="0"/>
              <a:t/>
            </a:r>
            <a:br>
              <a:rPr lang="en-US" dirty="0"/>
            </a:br>
            <a:endParaRPr lang="ar-IQ" dirty="0"/>
          </a:p>
        </p:txBody>
      </p:sp>
      <p:sp>
        <p:nvSpPr>
          <p:cNvPr id="3" name="Content Placeholder 2"/>
          <p:cNvSpPr>
            <a:spLocks noGrp="1"/>
          </p:cNvSpPr>
          <p:nvPr>
            <p:ph idx="1"/>
          </p:nvPr>
        </p:nvSpPr>
        <p:spPr/>
        <p:txBody>
          <a:bodyPr>
            <a:normAutofit fontScale="92500" lnSpcReduction="20000"/>
          </a:bodyPr>
          <a:lstStyle/>
          <a:p>
            <a:r>
              <a:rPr lang="ar-SA" b="1" dirty="0"/>
              <a:t> </a:t>
            </a:r>
            <a:r>
              <a:rPr lang="ar-SA" dirty="0"/>
              <a:t>ان هذا الفرض يمكن صياغته رياضيا كما يلي: -</a:t>
            </a:r>
            <a:endParaRPr lang="en-US" dirty="0"/>
          </a:p>
          <a:p>
            <a:r>
              <a:rPr lang="en-US" dirty="0"/>
              <a:t>E (</a:t>
            </a:r>
            <a:r>
              <a:rPr lang="en-US" dirty="0" err="1"/>
              <a:t>U</a:t>
            </a:r>
            <a:r>
              <a:rPr lang="en-US" baseline="-25000" dirty="0" err="1"/>
              <a:t>i</a:t>
            </a:r>
            <a:r>
              <a:rPr lang="en-US" dirty="0"/>
              <a:t>) =0</a:t>
            </a:r>
          </a:p>
          <a:p>
            <a:r>
              <a:rPr lang="ar-SA" dirty="0"/>
              <a:t>والمقصود بهذه الفرضية ان قيم </a:t>
            </a:r>
            <a:r>
              <a:rPr lang="en-US" dirty="0"/>
              <a:t>(</a:t>
            </a:r>
            <a:r>
              <a:rPr lang="en-US" dirty="0" err="1"/>
              <a:t>U</a:t>
            </a:r>
            <a:r>
              <a:rPr lang="en-US" baseline="-25000" dirty="0" err="1"/>
              <a:t>i</a:t>
            </a:r>
            <a:r>
              <a:rPr lang="en-US" dirty="0"/>
              <a:t>)</a:t>
            </a:r>
            <a:r>
              <a:rPr lang="ar-SA" dirty="0"/>
              <a:t> المقابلة لقيم </a:t>
            </a:r>
            <a:r>
              <a:rPr lang="en-US" dirty="0"/>
              <a:t>x</a:t>
            </a:r>
            <a:r>
              <a:rPr lang="en-US" baseline="-25000" dirty="0"/>
              <a:t>i</a:t>
            </a:r>
            <a:r>
              <a:rPr lang="ar-SA" dirty="0"/>
              <a:t> والتي أخذت من المجتمع الإحصائي، احتوى هذا المجتمع على قيمها التي تكون أكبر، أصغر، مساوية للصفر، وان تلك القيم تتساوى في مجاميعها، فيكون متوسط </a:t>
            </a:r>
            <a:r>
              <a:rPr lang="en-US" dirty="0"/>
              <a:t>(</a:t>
            </a:r>
            <a:r>
              <a:rPr lang="en-US" dirty="0" err="1"/>
              <a:t>U</a:t>
            </a:r>
            <a:r>
              <a:rPr lang="en-US" baseline="-25000" dirty="0" err="1"/>
              <a:t>i</a:t>
            </a:r>
            <a:r>
              <a:rPr lang="en-US" dirty="0"/>
              <a:t>)</a:t>
            </a:r>
            <a:r>
              <a:rPr lang="ar-SA" dirty="0"/>
              <a:t> صفراً.</a:t>
            </a:r>
            <a:endParaRPr lang="en-US" dirty="0"/>
          </a:p>
          <a:p>
            <a:pPr lvl="0"/>
            <a:r>
              <a:rPr lang="ar-SA" b="1" dirty="0"/>
              <a:t>خاصية ثبات تجانس تباين الخطأ </a:t>
            </a:r>
            <a:r>
              <a:rPr lang="en-US" b="1" dirty="0" err="1"/>
              <a:t>Homoscedsticity</a:t>
            </a:r>
            <a:endParaRPr lang="en-US" dirty="0"/>
          </a:p>
          <a:p>
            <a:r>
              <a:rPr lang="ar-SA" b="1" dirty="0"/>
              <a:t>       معنى هذه الفرضية ان تباين قيم </a:t>
            </a:r>
            <a:r>
              <a:rPr lang="en-GB" b="1" dirty="0"/>
              <a:t>(</a:t>
            </a:r>
            <a:r>
              <a:rPr lang="en-GB" b="1" dirty="0" err="1"/>
              <a:t>U</a:t>
            </a:r>
            <a:r>
              <a:rPr lang="en-GB" b="1" baseline="-25000" dirty="0" err="1"/>
              <a:t>i</a:t>
            </a:r>
            <a:r>
              <a:rPr lang="en-GB" b="1" dirty="0"/>
              <a:t>)</a:t>
            </a:r>
            <a:r>
              <a:rPr lang="ar-SA" b="1" dirty="0"/>
              <a:t> حول متوسط هذه القيم ثابتاً </a:t>
            </a:r>
            <a:r>
              <a:rPr lang="en-GB" b="1" dirty="0"/>
              <a:t>constant</a:t>
            </a:r>
            <a:r>
              <a:rPr lang="ar-SA" b="1" dirty="0"/>
              <a:t> لجميع قيم </a:t>
            </a:r>
            <a:r>
              <a:rPr lang="en-GB" b="1" dirty="0"/>
              <a:t>(X)</a:t>
            </a:r>
            <a:r>
              <a:rPr lang="ar-SA" b="1" dirty="0"/>
              <a:t> ، وهذا يعني ان قيم </a:t>
            </a:r>
            <a:r>
              <a:rPr lang="en-GB" b="1" dirty="0"/>
              <a:t>(</a:t>
            </a:r>
            <a:r>
              <a:rPr lang="en-GB" b="1" dirty="0" err="1"/>
              <a:t>U</a:t>
            </a:r>
            <a:r>
              <a:rPr lang="en-GB" b="1" baseline="-25000" dirty="0" err="1"/>
              <a:t>i</a:t>
            </a:r>
            <a:r>
              <a:rPr lang="en-GB" b="1" dirty="0"/>
              <a:t>)</a:t>
            </a:r>
            <a:r>
              <a:rPr lang="ar-SA" b="1" dirty="0"/>
              <a:t> سيكون لها التشتت </a:t>
            </a:r>
            <a:r>
              <a:rPr lang="en-GB" b="1" dirty="0"/>
              <a:t>Dispersion</a:t>
            </a:r>
            <a:r>
              <a:rPr lang="ar-SA" b="1" dirty="0"/>
              <a:t> نفسه حول متوسطها لجميع قيم </a:t>
            </a:r>
            <a:r>
              <a:rPr lang="en-GB" b="1" dirty="0"/>
              <a:t>(X)</a:t>
            </a:r>
            <a:r>
              <a:rPr lang="ar-SA" b="1" dirty="0"/>
              <a:t> . </a:t>
            </a:r>
            <a:r>
              <a:rPr lang="ar-SA" b="1"/>
              <a:t>أي ان: </a:t>
            </a:r>
            <a:endParaRPr lang="ar-IQ"/>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452</Words>
  <Application>Microsoft Office PowerPoint</Application>
  <PresentationFormat>On-screen Show (4:3)</PresentationFormat>
  <Paragraphs>12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من كل النقاط التي يمكن الحصول عليها، لذلك نقوم بتقدير خط الانحدار ونطلق عليه خط الانحدار المقدر ومعادلته: y=B0+B1x+e                                                                                         </vt:lpstr>
      <vt:lpstr> لكي يكون نموذج الانحدار الخطي البسيط قابلا للتقدير يتوجب توفر الفروض التالية: (Ui) متغير عشوائي حقيقي.</vt:lpstr>
      <vt:lpstr>pattern في الفترات المختلفة ، فان (Ui) لا يتمتع بافتراض العشوائية. ومع هذا نقول انه لا توجد </vt:lpstr>
      <vt:lpstr>متوسط القيمة المتوقعة للمتغير العشوائي يساوي صفراً. </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 كل النقاط التي يمكن الحصول عليها، لذلك نقوم بتقدير خط الانحدار ونطلق عليه خط الانحدار المقدر ومعادلته: y=B0+B1x+e                                                                                         </dc:title>
  <dc:creator>casper</dc:creator>
  <cp:lastModifiedBy>casper</cp:lastModifiedBy>
  <cp:revision>1</cp:revision>
  <dcterms:created xsi:type="dcterms:W3CDTF">2018-10-19T17:28:52Z</dcterms:created>
  <dcterms:modified xsi:type="dcterms:W3CDTF">2018-10-19T17:36:13Z</dcterms:modified>
</cp:coreProperties>
</file>